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2" r:id="rId11"/>
    <p:sldId id="271" r:id="rId12"/>
    <p:sldId id="267" r:id="rId13"/>
    <p:sldId id="265" r:id="rId14"/>
    <p:sldId id="268" r:id="rId1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2976"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DFC7C0-C383-7944-9468-3D13C677A9DF}" type="datetimeFigureOut">
              <a:rPr lang="en-US" smtClean="0"/>
              <a:t>7/23/17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128856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C7C0-C383-7944-9468-3D13C677A9DF}" type="datetimeFigureOut">
              <a:rPr lang="en-US" smtClean="0"/>
              <a:t>7/23/17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409929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C7C0-C383-7944-9468-3D13C677A9DF}" type="datetimeFigureOut">
              <a:rPr lang="en-US" smtClean="0"/>
              <a:t>7/23/17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175422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C7C0-C383-7944-9468-3D13C677A9DF}" type="datetimeFigureOut">
              <a:rPr lang="en-US" smtClean="0"/>
              <a:t>7/23/17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156786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FC7C0-C383-7944-9468-3D13C677A9DF}" type="datetimeFigureOut">
              <a:rPr lang="en-US" smtClean="0"/>
              <a:t>7/23/17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251374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DFC7C0-C383-7944-9468-3D13C677A9DF}" type="datetimeFigureOut">
              <a:rPr lang="en-US" smtClean="0"/>
              <a:t>7/23/17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141503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DFC7C0-C383-7944-9468-3D13C677A9DF}" type="datetimeFigureOut">
              <a:rPr lang="en-US" smtClean="0"/>
              <a:t>7/23/17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247073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DFC7C0-C383-7944-9468-3D13C677A9DF}" type="datetimeFigureOut">
              <a:rPr lang="en-US" smtClean="0"/>
              <a:t>7/23/17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397852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FC7C0-C383-7944-9468-3D13C677A9DF}" type="datetimeFigureOut">
              <a:rPr lang="en-US" smtClean="0"/>
              <a:t>7/23/17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59891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FC7C0-C383-7944-9468-3D13C677A9DF}" type="datetimeFigureOut">
              <a:rPr lang="en-US" smtClean="0"/>
              <a:t>7/23/17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150729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FC7C0-C383-7944-9468-3D13C677A9DF}" type="datetimeFigureOut">
              <a:rPr lang="en-US" smtClean="0"/>
              <a:t>7/23/17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AF36F8-23FF-6243-AE44-3F8F27B248D2}" type="slidenum">
              <a:rPr lang="en-US" smtClean="0"/>
              <a:t>‹#›</a:t>
            </a:fld>
            <a:endParaRPr lang="en-US"/>
          </a:p>
        </p:txBody>
      </p:sp>
    </p:spTree>
    <p:extLst>
      <p:ext uri="{BB962C8B-B14F-4D97-AF65-F5344CB8AC3E}">
        <p14:creationId xmlns:p14="http://schemas.microsoft.com/office/powerpoint/2010/main" val="37457543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8DFC7C0-C383-7944-9468-3D13C677A9DF}" type="datetimeFigureOut">
              <a:rPr lang="en-US" smtClean="0"/>
              <a:t>7/23/17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0AF36F8-23FF-6243-AE44-3F8F27B248D2}" type="slidenum">
              <a:rPr lang="en-US" smtClean="0"/>
              <a:t>‹#›</a:t>
            </a:fld>
            <a:endParaRPr lang="en-US"/>
          </a:p>
        </p:txBody>
      </p:sp>
    </p:spTree>
    <p:extLst>
      <p:ext uri="{BB962C8B-B14F-4D97-AF65-F5344CB8AC3E}">
        <p14:creationId xmlns:p14="http://schemas.microsoft.com/office/powerpoint/2010/main" val="3825860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jillmartink.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mailto:jillmartin@missouristat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mailto:JillMartin@missouristate.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mis.missouristate.edu/BearPassCard/bpcDeposit/thirdPart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0" y="0"/>
            <a:ext cx="6858000" cy="9144000"/>
          </a:xfrm>
          <a:prstGeom prst="rect">
            <a:avLst/>
          </a:prstGeom>
        </p:spPr>
      </p:pic>
      <p:sp>
        <p:nvSpPr>
          <p:cNvPr id="14" name="TextBox 13"/>
          <p:cNvSpPr txBox="1"/>
          <p:nvPr/>
        </p:nvSpPr>
        <p:spPr>
          <a:xfrm>
            <a:off x="1116546" y="3021542"/>
            <a:ext cx="4575649" cy="4893648"/>
          </a:xfrm>
          <a:prstGeom prst="rect">
            <a:avLst/>
          </a:prstGeom>
          <a:noFill/>
        </p:spPr>
        <p:txBody>
          <a:bodyPr wrap="square" rtlCol="0">
            <a:spAutoFit/>
          </a:bodyPr>
          <a:lstStyle/>
          <a:p>
            <a:pPr algn="ctr"/>
            <a:r>
              <a:rPr lang="en-US" sz="4000" dirty="0" smtClean="0">
                <a:latin typeface="AbcPrint"/>
                <a:cs typeface="AbcPrint"/>
              </a:rPr>
              <a:t>Mrs. Martin’s</a:t>
            </a:r>
          </a:p>
          <a:p>
            <a:endParaRPr lang="en-US" sz="4000" dirty="0">
              <a:latin typeface="AbcPrint"/>
              <a:cs typeface="AbcPrint"/>
            </a:endParaRPr>
          </a:p>
          <a:p>
            <a:pPr algn="ctr"/>
            <a:r>
              <a:rPr lang="en-US" sz="4000" dirty="0" smtClean="0">
                <a:latin typeface="AbcPrint"/>
                <a:cs typeface="AbcPrint"/>
              </a:rPr>
              <a:t>Kindergarten Handbook</a:t>
            </a:r>
          </a:p>
          <a:p>
            <a:endParaRPr lang="en-US" sz="4000" dirty="0">
              <a:latin typeface="AbcPrint"/>
              <a:cs typeface="AbcPrint"/>
            </a:endParaRPr>
          </a:p>
          <a:p>
            <a:pPr algn="ctr"/>
            <a:r>
              <a:rPr lang="en-US" sz="4000" dirty="0" smtClean="0">
                <a:latin typeface="AbcPrint"/>
                <a:cs typeface="AbcPrint"/>
              </a:rPr>
              <a:t>2017-2018</a:t>
            </a:r>
          </a:p>
          <a:p>
            <a:endParaRPr lang="en-US" sz="4000" dirty="0">
              <a:latin typeface="AbcPrint"/>
              <a:cs typeface="AbcPrint"/>
            </a:endParaRPr>
          </a:p>
          <a:p>
            <a:r>
              <a:rPr lang="en-US" sz="1600" dirty="0" smtClean="0">
                <a:latin typeface="AbcPrint"/>
                <a:cs typeface="AbcPrint"/>
              </a:rPr>
              <a:t>Greenwood Laboratory School</a:t>
            </a:r>
          </a:p>
          <a:p>
            <a:r>
              <a:rPr lang="en-US" sz="1600" dirty="0" smtClean="0">
                <a:latin typeface="AbcPrint"/>
                <a:cs typeface="AbcPrint"/>
              </a:rPr>
              <a:t>Missouri State University</a:t>
            </a:r>
            <a:endParaRPr lang="en-US" sz="1600" dirty="0">
              <a:latin typeface="AbcPrint"/>
              <a:cs typeface="AbcPrint"/>
            </a:endParaRPr>
          </a:p>
        </p:txBody>
      </p:sp>
    </p:spTree>
    <p:extLst>
      <p:ext uri="{BB962C8B-B14F-4D97-AF65-F5344CB8AC3E}">
        <p14:creationId xmlns:p14="http://schemas.microsoft.com/office/powerpoint/2010/main" val="35759716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524782" y="1182343"/>
            <a:ext cx="2583381" cy="461665"/>
          </a:xfrm>
          <a:prstGeom prst="rect">
            <a:avLst/>
          </a:prstGeom>
          <a:noFill/>
        </p:spPr>
        <p:txBody>
          <a:bodyPr wrap="square" rtlCol="0">
            <a:spAutoFit/>
          </a:bodyPr>
          <a:lstStyle/>
          <a:p>
            <a:r>
              <a:rPr lang="en-US" sz="2400" dirty="0" smtClean="0">
                <a:latin typeface="AbcPrint"/>
                <a:cs typeface="AbcPrint"/>
              </a:rPr>
              <a:t>Classroom Rules</a:t>
            </a:r>
            <a:endParaRPr lang="en-US" sz="2400" dirty="0">
              <a:latin typeface="AbcPrint"/>
              <a:cs typeface="AbcPrint"/>
            </a:endParaRPr>
          </a:p>
        </p:txBody>
      </p:sp>
    </p:spTree>
    <p:extLst>
      <p:ext uri="{BB962C8B-B14F-4D97-AF65-F5344CB8AC3E}">
        <p14:creationId xmlns:p14="http://schemas.microsoft.com/office/powerpoint/2010/main" val="1583871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2" name="TextBox 1"/>
          <p:cNvSpPr txBox="1"/>
          <p:nvPr/>
        </p:nvSpPr>
        <p:spPr>
          <a:xfrm>
            <a:off x="3371531" y="1425056"/>
            <a:ext cx="2692846" cy="461665"/>
          </a:xfrm>
          <a:prstGeom prst="rect">
            <a:avLst/>
          </a:prstGeom>
          <a:noFill/>
        </p:spPr>
        <p:txBody>
          <a:bodyPr wrap="square" rtlCol="0">
            <a:spAutoFit/>
          </a:bodyPr>
          <a:lstStyle/>
          <a:p>
            <a:r>
              <a:rPr lang="en-US" sz="2400" dirty="0" smtClean="0">
                <a:latin typeface="AbcPrint"/>
                <a:cs typeface="AbcPrint"/>
              </a:rPr>
              <a:t>Other Information</a:t>
            </a:r>
            <a:endParaRPr lang="en-US" sz="2400" dirty="0">
              <a:latin typeface="AbcPrint"/>
              <a:cs typeface="AbcPrint"/>
            </a:endParaRPr>
          </a:p>
        </p:txBody>
      </p:sp>
      <p:sp>
        <p:nvSpPr>
          <p:cNvPr id="3" name="TextBox 2"/>
          <p:cNvSpPr txBox="1"/>
          <p:nvPr/>
        </p:nvSpPr>
        <p:spPr>
          <a:xfrm>
            <a:off x="1050867" y="2802591"/>
            <a:ext cx="4794579" cy="4801315"/>
          </a:xfrm>
          <a:prstGeom prst="rect">
            <a:avLst/>
          </a:prstGeom>
          <a:noFill/>
        </p:spPr>
        <p:txBody>
          <a:bodyPr wrap="square" rtlCol="0">
            <a:spAutoFit/>
          </a:bodyPr>
          <a:lstStyle/>
          <a:p>
            <a:r>
              <a:rPr lang="en-US" dirty="0" smtClean="0">
                <a:latin typeface="AbcPrint"/>
                <a:cs typeface="AbcPrint"/>
              </a:rPr>
              <a:t>Absences = A lot of kindergarten work is oral and unable to be made up. Please make every effort to be at school each day and on time.</a:t>
            </a:r>
          </a:p>
          <a:p>
            <a:endParaRPr lang="en-US" dirty="0">
              <a:latin typeface="AbcPrint"/>
              <a:cs typeface="AbcPrint"/>
            </a:endParaRPr>
          </a:p>
          <a:p>
            <a:r>
              <a:rPr lang="en-US" dirty="0" smtClean="0">
                <a:latin typeface="AbcPrint"/>
                <a:cs typeface="AbcPrint"/>
              </a:rPr>
              <a:t>Illnesses = If your child has a fever of 100 degrees or over, please keep him/her at home. The child must be fever free and medicine free for 24 hours before returning to school.</a:t>
            </a:r>
          </a:p>
          <a:p>
            <a:endParaRPr lang="en-US" dirty="0">
              <a:latin typeface="AbcPrint"/>
              <a:cs typeface="AbcPrint"/>
            </a:endParaRPr>
          </a:p>
          <a:p>
            <a:r>
              <a:rPr lang="en-US" dirty="0" smtClean="0">
                <a:latin typeface="AbcPrint"/>
                <a:cs typeface="AbcPrint"/>
              </a:rPr>
              <a:t>Medicine = If your child has medicine to take at school, including cough drops,  you need to fill out the appropriate paper work in the office. Please do not send medicine to school in your child’s backpack without speaking to office personnel.</a:t>
            </a:r>
          </a:p>
          <a:p>
            <a:endParaRPr lang="en-US" dirty="0"/>
          </a:p>
          <a:p>
            <a:endParaRPr lang="en-US" dirty="0"/>
          </a:p>
        </p:txBody>
      </p:sp>
    </p:spTree>
    <p:extLst>
      <p:ext uri="{BB962C8B-B14F-4D97-AF65-F5344CB8AC3E}">
        <p14:creationId xmlns:p14="http://schemas.microsoft.com/office/powerpoint/2010/main" val="4566622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2" name="TextBox 1"/>
          <p:cNvSpPr txBox="1"/>
          <p:nvPr/>
        </p:nvSpPr>
        <p:spPr>
          <a:xfrm>
            <a:off x="3130707" y="1445086"/>
            <a:ext cx="3152600" cy="830997"/>
          </a:xfrm>
          <a:prstGeom prst="rect">
            <a:avLst/>
          </a:prstGeom>
          <a:noFill/>
        </p:spPr>
        <p:txBody>
          <a:bodyPr wrap="square" rtlCol="0">
            <a:spAutoFit/>
          </a:bodyPr>
          <a:lstStyle/>
          <a:p>
            <a:r>
              <a:rPr lang="en-US" sz="2400" dirty="0" smtClean="0">
                <a:latin typeface="AbcPrint"/>
                <a:cs typeface="AbcPrint"/>
              </a:rPr>
              <a:t>Other Information Continued</a:t>
            </a:r>
            <a:endParaRPr lang="en-US" sz="2400" dirty="0">
              <a:latin typeface="AbcPrint"/>
              <a:cs typeface="AbcPrint"/>
            </a:endParaRPr>
          </a:p>
        </p:txBody>
      </p:sp>
      <p:sp>
        <p:nvSpPr>
          <p:cNvPr id="3" name="TextBox 2"/>
          <p:cNvSpPr txBox="1"/>
          <p:nvPr/>
        </p:nvSpPr>
        <p:spPr>
          <a:xfrm>
            <a:off x="831936" y="2605534"/>
            <a:ext cx="5166762" cy="4801315"/>
          </a:xfrm>
          <a:prstGeom prst="rect">
            <a:avLst/>
          </a:prstGeom>
          <a:noFill/>
        </p:spPr>
        <p:txBody>
          <a:bodyPr wrap="square" rtlCol="0">
            <a:spAutoFit/>
          </a:bodyPr>
          <a:lstStyle/>
          <a:p>
            <a:endParaRPr lang="en-US" dirty="0"/>
          </a:p>
          <a:p>
            <a:r>
              <a:rPr lang="en-US" dirty="0" smtClean="0">
                <a:latin typeface="AbcPrint"/>
                <a:cs typeface="AbcPrint"/>
              </a:rPr>
              <a:t>Sharing = Each day we will have a “quick share” time during our morning meeting. Each child may share something that is very quick, similar to a newspaper headline. EX. My grandparents are coming this weekend. Or, This is my favorite page of this book. </a:t>
            </a:r>
          </a:p>
          <a:p>
            <a:endParaRPr lang="en-US" dirty="0">
              <a:latin typeface="AbcPrint"/>
              <a:cs typeface="AbcPrint"/>
            </a:endParaRPr>
          </a:p>
          <a:p>
            <a:r>
              <a:rPr lang="en-US" dirty="0" smtClean="0">
                <a:latin typeface="AbcPrint"/>
                <a:cs typeface="AbcPrint"/>
              </a:rPr>
              <a:t>Your child may bring an object to go along with his/her sharing as long as it is NOT A TOY. I have had children bring a picture of the new toy or the box from the toy, which is fine.</a:t>
            </a:r>
          </a:p>
          <a:p>
            <a:endParaRPr lang="en-US" dirty="0">
              <a:latin typeface="AbcPrint"/>
              <a:cs typeface="AbcPrint"/>
            </a:endParaRPr>
          </a:p>
          <a:p>
            <a:r>
              <a:rPr lang="en-US" dirty="0" smtClean="0">
                <a:latin typeface="AbcPrint"/>
                <a:cs typeface="AbcPrint"/>
              </a:rPr>
              <a:t>This is a skill that needs to be practiced. The perfect time to think about something to share may be on the car ride to school. It gives the child a confident voice in front of others. It allows us to practice speaking and listening skills on a daily basis.</a:t>
            </a:r>
          </a:p>
        </p:txBody>
      </p:sp>
    </p:spTree>
    <p:extLst>
      <p:ext uri="{BB962C8B-B14F-4D97-AF65-F5344CB8AC3E}">
        <p14:creationId xmlns:p14="http://schemas.microsoft.com/office/powerpoint/2010/main" val="35060354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Rectangle 4"/>
          <p:cNvSpPr/>
          <p:nvPr/>
        </p:nvSpPr>
        <p:spPr>
          <a:xfrm>
            <a:off x="3183458" y="1497162"/>
            <a:ext cx="2513428" cy="830997"/>
          </a:xfrm>
          <a:prstGeom prst="rect">
            <a:avLst/>
          </a:prstGeom>
        </p:spPr>
        <p:txBody>
          <a:bodyPr wrap="none">
            <a:spAutoFit/>
          </a:bodyPr>
          <a:lstStyle/>
          <a:p>
            <a:r>
              <a:rPr lang="en-US" sz="2400" dirty="0" smtClean="0">
                <a:latin typeface="AbcPrint"/>
                <a:cs typeface="AbcPrint"/>
              </a:rPr>
              <a:t>Other Information </a:t>
            </a:r>
          </a:p>
          <a:p>
            <a:r>
              <a:rPr lang="en-US" sz="2400" dirty="0" smtClean="0">
                <a:latin typeface="AbcPrint"/>
                <a:cs typeface="AbcPrint"/>
              </a:rPr>
              <a:t>Continued</a:t>
            </a:r>
            <a:endParaRPr lang="en-US" sz="2400" dirty="0">
              <a:latin typeface="AbcPrint"/>
              <a:cs typeface="AbcPrint"/>
            </a:endParaRPr>
          </a:p>
        </p:txBody>
      </p:sp>
      <p:sp>
        <p:nvSpPr>
          <p:cNvPr id="6" name="TextBox 5"/>
          <p:cNvSpPr txBox="1"/>
          <p:nvPr/>
        </p:nvSpPr>
        <p:spPr>
          <a:xfrm>
            <a:off x="1291690" y="2824486"/>
            <a:ext cx="4405196" cy="4524316"/>
          </a:xfrm>
          <a:prstGeom prst="rect">
            <a:avLst/>
          </a:prstGeom>
          <a:noFill/>
        </p:spPr>
        <p:txBody>
          <a:bodyPr wrap="square" rtlCol="0">
            <a:spAutoFit/>
          </a:bodyPr>
          <a:lstStyle/>
          <a:p>
            <a:r>
              <a:rPr lang="en-US" dirty="0" smtClean="0">
                <a:latin typeface="AbcPrint"/>
                <a:cs typeface="AbcPrint"/>
              </a:rPr>
              <a:t>Birthdays = We are allowed to share treats for birthdays. Please contact me first to schedule a time and discuss any allergies that our classmates may have.</a:t>
            </a:r>
          </a:p>
          <a:p>
            <a:endParaRPr lang="en-US" dirty="0">
              <a:latin typeface="AbcPrint"/>
              <a:cs typeface="AbcPrint"/>
            </a:endParaRPr>
          </a:p>
          <a:p>
            <a:r>
              <a:rPr lang="en-US" dirty="0" smtClean="0">
                <a:latin typeface="AbcPrint"/>
                <a:cs typeface="AbcPrint"/>
              </a:rPr>
              <a:t>Birthday Invitations = You may send birthday invitations to share at school ONLY if all students are included. </a:t>
            </a:r>
          </a:p>
          <a:p>
            <a:endParaRPr lang="en-US" dirty="0">
              <a:latin typeface="AbcPrint"/>
              <a:cs typeface="AbcPrint"/>
            </a:endParaRPr>
          </a:p>
          <a:p>
            <a:r>
              <a:rPr lang="en-US" dirty="0" smtClean="0">
                <a:latin typeface="AbcPrint"/>
                <a:cs typeface="AbcPrint"/>
              </a:rPr>
              <a:t>PTA = Our Parent/Teacher Association is very strong and active at Greenwood. You will want to join to keep up to date. We always have 100% participation. They offer a “phone book” with all of our parent names and phone numbers. Look for information on the “Jay Talk.”</a:t>
            </a:r>
          </a:p>
        </p:txBody>
      </p:sp>
    </p:spTree>
    <p:extLst>
      <p:ext uri="{BB962C8B-B14F-4D97-AF65-F5344CB8AC3E}">
        <p14:creationId xmlns:p14="http://schemas.microsoft.com/office/powerpoint/2010/main" val="19561877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2" name="TextBox 1"/>
          <p:cNvSpPr txBox="1"/>
          <p:nvPr/>
        </p:nvSpPr>
        <p:spPr>
          <a:xfrm>
            <a:off x="744364" y="2955857"/>
            <a:ext cx="5341906" cy="5632310"/>
          </a:xfrm>
          <a:prstGeom prst="rect">
            <a:avLst/>
          </a:prstGeom>
          <a:noFill/>
        </p:spPr>
        <p:txBody>
          <a:bodyPr wrap="square" rtlCol="0">
            <a:spAutoFit/>
          </a:bodyPr>
          <a:lstStyle/>
          <a:p>
            <a:pPr algn="ctr"/>
            <a:r>
              <a:rPr lang="en-US" sz="2400" dirty="0" smtClean="0">
                <a:latin typeface="AbcPrint"/>
                <a:cs typeface="AbcPrint"/>
              </a:rPr>
              <a:t>B</a:t>
            </a:r>
            <a:r>
              <a:rPr lang="en-US" sz="2400" b="1" dirty="0" smtClean="0">
                <a:latin typeface="AbcPrint"/>
                <a:cs typeface="AbcPrint"/>
              </a:rPr>
              <a:t>est Way to Stay Informed about Kindergarten Happenings</a:t>
            </a:r>
          </a:p>
          <a:p>
            <a:pPr algn="ctr"/>
            <a:endParaRPr lang="en-US" sz="2400" b="1" dirty="0">
              <a:latin typeface="AbcPrint"/>
              <a:cs typeface="AbcPrint"/>
            </a:endParaRPr>
          </a:p>
          <a:p>
            <a:r>
              <a:rPr lang="en-US" sz="2400" dirty="0" smtClean="0">
                <a:latin typeface="AbcPrint"/>
                <a:cs typeface="AbcPrint"/>
              </a:rPr>
              <a:t>Each week, I will post a newsletter with curriculum information and important dates on my website. The newsletter will be  posted by Monday. To begin the year, I will send a mass email with the link to the newsletter. The second half of the year, I will ask that you visit the page regularly.</a:t>
            </a:r>
          </a:p>
          <a:p>
            <a:endParaRPr lang="en-US" sz="2400" dirty="0" smtClean="0">
              <a:latin typeface="AbcPrint"/>
              <a:cs typeface="AbcPrint"/>
            </a:endParaRPr>
          </a:p>
          <a:p>
            <a:r>
              <a:rPr lang="en-US" sz="2400" dirty="0" smtClean="0">
                <a:latin typeface="AbcPrint"/>
                <a:cs typeface="AbcPrint"/>
                <a:hlinkClick r:id="rId3" action="ppaction://hlinkfile"/>
              </a:rPr>
              <a:t>jillmartink.weebly.com</a:t>
            </a:r>
            <a:endParaRPr lang="en-US" sz="2400" dirty="0" smtClean="0">
              <a:latin typeface="AbcPrint"/>
              <a:cs typeface="AbcPrint"/>
            </a:endParaRPr>
          </a:p>
          <a:p>
            <a:pPr algn="ctr"/>
            <a:endParaRPr lang="en-US" sz="2400" b="1" dirty="0">
              <a:latin typeface="AbcPrint"/>
              <a:cs typeface="AbcPrint"/>
            </a:endParaRPr>
          </a:p>
          <a:p>
            <a:pPr algn="ctr"/>
            <a:endParaRPr lang="en-US" sz="2400" b="1" dirty="0">
              <a:latin typeface="AbcPrint"/>
              <a:cs typeface="AbcPrint"/>
            </a:endParaRPr>
          </a:p>
        </p:txBody>
      </p:sp>
    </p:spTree>
    <p:extLst>
      <p:ext uri="{BB962C8B-B14F-4D97-AF65-F5344CB8AC3E}">
        <p14:creationId xmlns:p14="http://schemas.microsoft.com/office/powerpoint/2010/main" val="350603542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699927" y="1182343"/>
            <a:ext cx="2298771" cy="830997"/>
          </a:xfrm>
          <a:prstGeom prst="rect">
            <a:avLst/>
          </a:prstGeom>
          <a:noFill/>
        </p:spPr>
        <p:txBody>
          <a:bodyPr wrap="square" rtlCol="0">
            <a:spAutoFit/>
          </a:bodyPr>
          <a:lstStyle/>
          <a:p>
            <a:pPr algn="ctr"/>
            <a:r>
              <a:rPr lang="en-US" sz="2400" dirty="0" smtClean="0">
                <a:latin typeface="AbcPrint"/>
                <a:cs typeface="AbcPrint"/>
              </a:rPr>
              <a:t>Welcome to Our Classroom</a:t>
            </a:r>
            <a:endParaRPr lang="en-US" sz="2400" dirty="0">
              <a:latin typeface="AbcPrint"/>
              <a:cs typeface="AbcPrint"/>
            </a:endParaRPr>
          </a:p>
        </p:txBody>
      </p:sp>
      <p:sp>
        <p:nvSpPr>
          <p:cNvPr id="6" name="TextBox 5"/>
          <p:cNvSpPr txBox="1"/>
          <p:nvPr/>
        </p:nvSpPr>
        <p:spPr>
          <a:xfrm>
            <a:off x="1554407" y="3131019"/>
            <a:ext cx="4269146" cy="3970318"/>
          </a:xfrm>
          <a:prstGeom prst="rect">
            <a:avLst/>
          </a:prstGeom>
          <a:noFill/>
        </p:spPr>
        <p:txBody>
          <a:bodyPr wrap="square" rtlCol="0">
            <a:spAutoFit/>
          </a:bodyPr>
          <a:lstStyle/>
          <a:p>
            <a:r>
              <a:rPr lang="en-US" dirty="0" smtClean="0"/>
              <a:t>Dear Parents,</a:t>
            </a:r>
          </a:p>
          <a:p>
            <a:endParaRPr lang="en-US" dirty="0"/>
          </a:p>
          <a:p>
            <a:r>
              <a:rPr lang="en-US" dirty="0" smtClean="0"/>
              <a:t>Welcome to Greenwood Kindergarten. This handbook will serve as a place to answer your questions.</a:t>
            </a:r>
          </a:p>
          <a:p>
            <a:endParaRPr lang="en-US" dirty="0"/>
          </a:p>
          <a:p>
            <a:endParaRPr lang="en-US" dirty="0" smtClean="0"/>
          </a:p>
          <a:p>
            <a:r>
              <a:rPr lang="en-US" dirty="0" smtClean="0"/>
              <a:t>If you still  have questions or concerns after searching this handbook</a:t>
            </a:r>
            <a:r>
              <a:rPr lang="mr-IN" dirty="0" smtClean="0"/>
              <a:t>…</a:t>
            </a:r>
            <a:r>
              <a:rPr lang="en-US" dirty="0" smtClean="0"/>
              <a:t> please contact me. The best way to contact me is</a:t>
            </a:r>
          </a:p>
          <a:p>
            <a:endParaRPr lang="en-US" dirty="0"/>
          </a:p>
          <a:p>
            <a:r>
              <a:rPr lang="en-US" dirty="0" smtClean="0">
                <a:hlinkClick r:id="rId3"/>
              </a:rPr>
              <a:t>jillmartin@missouristate.edu</a:t>
            </a:r>
            <a:endParaRPr lang="en-US" dirty="0" smtClean="0"/>
          </a:p>
          <a:p>
            <a:endParaRPr lang="en-US" dirty="0"/>
          </a:p>
          <a:p>
            <a:r>
              <a:rPr lang="en-US" dirty="0" smtClean="0"/>
              <a:t>or 417-836-5620.</a:t>
            </a:r>
          </a:p>
        </p:txBody>
      </p:sp>
    </p:spTree>
    <p:extLst>
      <p:ext uri="{BB962C8B-B14F-4D97-AF65-F5344CB8AC3E}">
        <p14:creationId xmlns:p14="http://schemas.microsoft.com/office/powerpoint/2010/main" val="36713722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262065" y="1423191"/>
            <a:ext cx="2583381" cy="1200328"/>
          </a:xfrm>
          <a:prstGeom prst="rect">
            <a:avLst/>
          </a:prstGeom>
          <a:noFill/>
        </p:spPr>
        <p:txBody>
          <a:bodyPr wrap="square" rtlCol="0">
            <a:spAutoFit/>
          </a:bodyPr>
          <a:lstStyle/>
          <a:p>
            <a:pPr algn="ctr"/>
            <a:r>
              <a:rPr lang="en-US" sz="2400" dirty="0" smtClean="0">
                <a:latin typeface="AbcPrint"/>
                <a:cs typeface="AbcPrint"/>
              </a:rPr>
              <a:t>Contact Information and School Hours</a:t>
            </a:r>
            <a:endParaRPr lang="en-US" sz="2400" dirty="0">
              <a:latin typeface="AbcPrint"/>
              <a:cs typeface="AbcPrint"/>
            </a:endParaRPr>
          </a:p>
        </p:txBody>
      </p:sp>
      <p:sp>
        <p:nvSpPr>
          <p:cNvPr id="6" name="TextBox 5"/>
          <p:cNvSpPr txBox="1"/>
          <p:nvPr/>
        </p:nvSpPr>
        <p:spPr>
          <a:xfrm>
            <a:off x="1379263" y="3043438"/>
            <a:ext cx="4247253" cy="5078314"/>
          </a:xfrm>
          <a:prstGeom prst="rect">
            <a:avLst/>
          </a:prstGeom>
          <a:noFill/>
        </p:spPr>
        <p:txBody>
          <a:bodyPr wrap="square" rtlCol="0">
            <a:spAutoFit/>
          </a:bodyPr>
          <a:lstStyle/>
          <a:p>
            <a:r>
              <a:rPr lang="en-US" dirty="0" smtClean="0">
                <a:latin typeface="AbcPrint"/>
                <a:cs typeface="AbcPrint"/>
              </a:rPr>
              <a:t>School Office </a:t>
            </a:r>
            <a:r>
              <a:rPr lang="en-US" dirty="0">
                <a:latin typeface="AbcPrint"/>
                <a:cs typeface="AbcPrint"/>
              </a:rPr>
              <a:t> </a:t>
            </a:r>
            <a:r>
              <a:rPr lang="en-US" dirty="0" smtClean="0">
                <a:latin typeface="AbcPrint"/>
                <a:cs typeface="AbcPrint"/>
              </a:rPr>
              <a:t>(417) 836-5124</a:t>
            </a:r>
          </a:p>
          <a:p>
            <a:endParaRPr lang="en-US" dirty="0">
              <a:latin typeface="AbcPrint"/>
              <a:cs typeface="AbcPrint"/>
            </a:endParaRPr>
          </a:p>
          <a:p>
            <a:r>
              <a:rPr lang="en-US" dirty="0" smtClean="0">
                <a:latin typeface="AbcPrint"/>
                <a:cs typeface="AbcPrint"/>
              </a:rPr>
              <a:t>Mrs. Martin’s Office (417) 836-5620</a:t>
            </a:r>
          </a:p>
          <a:p>
            <a:endParaRPr lang="en-US" dirty="0">
              <a:latin typeface="AbcPrint"/>
              <a:cs typeface="AbcPrint"/>
            </a:endParaRPr>
          </a:p>
          <a:p>
            <a:r>
              <a:rPr lang="en-US" dirty="0" smtClean="0">
                <a:latin typeface="AbcPrint"/>
                <a:cs typeface="AbcPrint"/>
              </a:rPr>
              <a:t>Mrs. Martin’s email </a:t>
            </a:r>
            <a:r>
              <a:rPr lang="en-US" dirty="0" smtClean="0">
                <a:latin typeface="AbcPrint"/>
                <a:cs typeface="AbcPrint"/>
                <a:hlinkClick r:id="rId3"/>
              </a:rPr>
              <a:t>JillMartin@missouristate.edu</a:t>
            </a:r>
            <a:endParaRPr lang="en-US" dirty="0" smtClean="0">
              <a:latin typeface="AbcPrint"/>
              <a:cs typeface="AbcPrint"/>
            </a:endParaRPr>
          </a:p>
          <a:p>
            <a:endParaRPr lang="en-US" dirty="0">
              <a:latin typeface="AbcPrint"/>
              <a:cs typeface="AbcPrint"/>
            </a:endParaRPr>
          </a:p>
          <a:p>
            <a:r>
              <a:rPr lang="en-US" u="sng" dirty="0" smtClean="0">
                <a:latin typeface="AbcPrint"/>
                <a:cs typeface="AbcPrint"/>
              </a:rPr>
              <a:t>Elementary Hours</a:t>
            </a:r>
          </a:p>
          <a:p>
            <a:endParaRPr lang="en-US" dirty="0">
              <a:latin typeface="AbcPrint"/>
              <a:cs typeface="AbcPrint"/>
            </a:endParaRPr>
          </a:p>
          <a:p>
            <a:r>
              <a:rPr lang="en-US" dirty="0" smtClean="0">
                <a:latin typeface="AbcPrint"/>
                <a:cs typeface="AbcPrint"/>
              </a:rPr>
              <a:t>8:15 am-3:00 pm </a:t>
            </a:r>
          </a:p>
          <a:p>
            <a:endParaRPr lang="en-US" dirty="0">
              <a:latin typeface="AbcPrint"/>
              <a:cs typeface="AbcPrint"/>
            </a:endParaRPr>
          </a:p>
          <a:p>
            <a:r>
              <a:rPr lang="en-US" dirty="0" smtClean="0">
                <a:latin typeface="AbcPrint"/>
                <a:cs typeface="AbcPrint"/>
              </a:rPr>
              <a:t>There will be free before-school care available in the cafeteria each day beginning at 7:15 am</a:t>
            </a:r>
          </a:p>
          <a:p>
            <a:endParaRPr lang="en-US" dirty="0">
              <a:latin typeface="AbcPrint"/>
              <a:cs typeface="AbcPrint"/>
            </a:endParaRPr>
          </a:p>
          <a:p>
            <a:r>
              <a:rPr lang="en-US" dirty="0" smtClean="0">
                <a:latin typeface="AbcPrint"/>
                <a:cs typeface="AbcPrint"/>
              </a:rPr>
              <a:t>The YMCA offers afterschool care. We call it </a:t>
            </a:r>
            <a:r>
              <a:rPr lang="en-US" dirty="0" err="1" smtClean="0">
                <a:latin typeface="AbcPrint"/>
                <a:cs typeface="AbcPrint"/>
              </a:rPr>
              <a:t>JayCare</a:t>
            </a:r>
            <a:r>
              <a:rPr lang="en-US" dirty="0" smtClean="0">
                <a:latin typeface="AbcPrint"/>
                <a:cs typeface="AbcPrint"/>
              </a:rPr>
              <a:t>.</a:t>
            </a:r>
          </a:p>
          <a:p>
            <a:endParaRPr lang="en-US" dirty="0">
              <a:latin typeface="AbcPrint"/>
              <a:cs typeface="AbcPrint"/>
            </a:endParaRPr>
          </a:p>
        </p:txBody>
      </p:sp>
    </p:spTree>
    <p:extLst>
      <p:ext uri="{BB962C8B-B14F-4D97-AF65-F5344CB8AC3E}">
        <p14:creationId xmlns:p14="http://schemas.microsoft.com/office/powerpoint/2010/main" val="22262517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568568" y="1226133"/>
            <a:ext cx="2495809" cy="461665"/>
          </a:xfrm>
          <a:prstGeom prst="rect">
            <a:avLst/>
          </a:prstGeom>
          <a:noFill/>
        </p:spPr>
        <p:txBody>
          <a:bodyPr wrap="square" rtlCol="0">
            <a:spAutoFit/>
          </a:bodyPr>
          <a:lstStyle/>
          <a:p>
            <a:pPr algn="ctr"/>
            <a:r>
              <a:rPr lang="en-US" sz="2400" dirty="0" smtClean="0">
                <a:latin typeface="AbcPrint"/>
                <a:cs typeface="AbcPrint"/>
              </a:rPr>
              <a:t>Daily Schedule</a:t>
            </a:r>
            <a:endParaRPr lang="en-US" sz="2400" dirty="0">
              <a:latin typeface="AbcPrint"/>
              <a:cs typeface="AbcPrint"/>
            </a:endParaRPr>
          </a:p>
        </p:txBody>
      </p:sp>
      <p:sp>
        <p:nvSpPr>
          <p:cNvPr id="8" name="TextBox 7"/>
          <p:cNvSpPr txBox="1"/>
          <p:nvPr/>
        </p:nvSpPr>
        <p:spPr>
          <a:xfrm>
            <a:off x="919508" y="1007181"/>
            <a:ext cx="5144869" cy="369332"/>
          </a:xfrm>
          <a:prstGeom prst="rect">
            <a:avLst/>
          </a:prstGeom>
          <a:noFill/>
        </p:spPr>
        <p:txBody>
          <a:bodyPr wrap="square" rtlCol="0">
            <a:spAutoFit/>
          </a:bodyPr>
          <a:lstStyle/>
          <a:p>
            <a:endParaRPr lang="en-US" dirty="0"/>
          </a:p>
        </p:txBody>
      </p:sp>
      <p:sp>
        <p:nvSpPr>
          <p:cNvPr id="10" name="TextBox 9"/>
          <p:cNvSpPr txBox="1"/>
          <p:nvPr/>
        </p:nvSpPr>
        <p:spPr>
          <a:xfrm>
            <a:off x="634899" y="591172"/>
            <a:ext cx="542947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10639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721820" y="1204238"/>
            <a:ext cx="2123626" cy="830997"/>
          </a:xfrm>
          <a:prstGeom prst="rect">
            <a:avLst/>
          </a:prstGeom>
          <a:noFill/>
        </p:spPr>
        <p:txBody>
          <a:bodyPr wrap="square" rtlCol="0">
            <a:spAutoFit/>
          </a:bodyPr>
          <a:lstStyle/>
          <a:p>
            <a:pPr algn="ctr"/>
            <a:r>
              <a:rPr lang="en-US" sz="2400" dirty="0" smtClean="0">
                <a:latin typeface="AbcPrint"/>
                <a:cs typeface="AbcPrint"/>
              </a:rPr>
              <a:t>Drop Off and Pick up</a:t>
            </a:r>
            <a:endParaRPr lang="en-US" sz="2400" dirty="0">
              <a:latin typeface="AbcPrint"/>
              <a:cs typeface="AbcPrint"/>
            </a:endParaRPr>
          </a:p>
        </p:txBody>
      </p:sp>
      <p:sp>
        <p:nvSpPr>
          <p:cNvPr id="7" name="TextBox 6"/>
          <p:cNvSpPr txBox="1"/>
          <p:nvPr/>
        </p:nvSpPr>
        <p:spPr>
          <a:xfrm>
            <a:off x="656793" y="2649324"/>
            <a:ext cx="5341906" cy="5509201"/>
          </a:xfrm>
          <a:prstGeom prst="rect">
            <a:avLst/>
          </a:prstGeom>
          <a:noFill/>
        </p:spPr>
        <p:txBody>
          <a:bodyPr wrap="square" rtlCol="0">
            <a:spAutoFit/>
          </a:bodyPr>
          <a:lstStyle/>
          <a:p>
            <a:r>
              <a:rPr lang="en-US" sz="1600" dirty="0" smtClean="0">
                <a:latin typeface="AbcPrint"/>
                <a:cs typeface="AbcPrint"/>
              </a:rPr>
              <a:t>School begins at 8:15 a.m. If you need to drop off before school begins, there is before care available in the cafeteria beginning at 7:15 am.</a:t>
            </a:r>
          </a:p>
          <a:p>
            <a:endParaRPr lang="en-US" sz="1600" dirty="0">
              <a:latin typeface="AbcPrint"/>
              <a:cs typeface="AbcPrint"/>
            </a:endParaRPr>
          </a:p>
          <a:p>
            <a:pPr marL="285750" indent="-285750">
              <a:buFontTx/>
              <a:buChar char="•"/>
            </a:pPr>
            <a:r>
              <a:rPr lang="en-US" sz="1600" dirty="0" smtClean="0">
                <a:latin typeface="AbcPrint"/>
                <a:cs typeface="AbcPrint"/>
              </a:rPr>
              <a:t>You will drive around the circle drive and there is usually an adult that will greet your child and point them to the correct location as they exit your car. Please do NOT park your car and leave it unattended  in the circle drive.</a:t>
            </a:r>
          </a:p>
          <a:p>
            <a:pPr marL="285750" indent="-285750">
              <a:buFontTx/>
              <a:buChar char="•"/>
            </a:pPr>
            <a:endParaRPr lang="en-US" sz="1600" dirty="0">
              <a:latin typeface="AbcPrint"/>
              <a:cs typeface="AbcPrint"/>
            </a:endParaRPr>
          </a:p>
          <a:p>
            <a:pPr marL="285750" indent="-285750">
              <a:buFontTx/>
              <a:buChar char="•"/>
            </a:pPr>
            <a:r>
              <a:rPr lang="en-US" sz="1600" dirty="0" smtClean="0">
                <a:latin typeface="AbcPrint"/>
                <a:cs typeface="AbcPrint"/>
              </a:rPr>
              <a:t>Dismissal will begin precisely at 3:00 </a:t>
            </a:r>
            <a:r>
              <a:rPr lang="en-US" sz="1600" dirty="0" err="1" smtClean="0">
                <a:latin typeface="AbcPrint"/>
                <a:cs typeface="AbcPrint"/>
              </a:rPr>
              <a:t>p.m</a:t>
            </a:r>
            <a:r>
              <a:rPr lang="en-US" sz="1600" dirty="0" smtClean="0">
                <a:latin typeface="AbcPrint"/>
                <a:cs typeface="AbcPrint"/>
              </a:rPr>
              <a:t> There is usually quite a line so please plan to be in the carline no later than 2:45 pm. The line begins behind the school on Bear Boulevard, through Lot 8 and as the corner to the front drive bends, the carline separates to two lines.</a:t>
            </a:r>
          </a:p>
          <a:p>
            <a:pPr marL="285750" indent="-285750">
              <a:buFontTx/>
              <a:buChar char="•"/>
            </a:pPr>
            <a:endParaRPr lang="en-US" sz="1600" dirty="0">
              <a:latin typeface="AbcPrint"/>
              <a:cs typeface="AbcPrint"/>
            </a:endParaRPr>
          </a:p>
          <a:p>
            <a:pPr marL="285750" indent="-285750">
              <a:buFontTx/>
              <a:buChar char="•"/>
            </a:pPr>
            <a:r>
              <a:rPr lang="en-US" sz="1600" dirty="0" smtClean="0">
                <a:latin typeface="AbcPrint"/>
                <a:cs typeface="AbcPrint"/>
              </a:rPr>
              <a:t>If you need after school care, the YMCA provides service called </a:t>
            </a:r>
            <a:r>
              <a:rPr lang="en-US" sz="1600" dirty="0" err="1" smtClean="0">
                <a:latin typeface="AbcPrint"/>
                <a:cs typeface="AbcPrint"/>
              </a:rPr>
              <a:t>JayCare</a:t>
            </a:r>
            <a:r>
              <a:rPr lang="en-US" sz="1600" dirty="0" smtClean="0">
                <a:latin typeface="AbcPrint"/>
                <a:cs typeface="AbcPrint"/>
              </a:rPr>
              <a:t> until 6:00 p.m. </a:t>
            </a:r>
          </a:p>
          <a:p>
            <a:endParaRPr lang="en-US" sz="1600" dirty="0">
              <a:latin typeface="AbcPrint"/>
              <a:cs typeface="AbcPrint"/>
            </a:endParaRPr>
          </a:p>
          <a:p>
            <a:pPr marL="285750" indent="-285750">
              <a:buFontTx/>
              <a:buChar char="•"/>
            </a:pPr>
            <a:r>
              <a:rPr lang="en-US" sz="1600" dirty="0" smtClean="0">
                <a:latin typeface="AbcPrint"/>
                <a:cs typeface="AbcPrint"/>
              </a:rPr>
              <a:t>If you change your child’s normal pickup procedure please email me to know the plans, for ex. Going home with a friend, babysitter, or attending </a:t>
            </a:r>
          </a:p>
          <a:p>
            <a:r>
              <a:rPr lang="en-US" sz="1600" dirty="0" smtClean="0">
                <a:latin typeface="AbcPrint"/>
                <a:cs typeface="AbcPrint"/>
              </a:rPr>
              <a:t>     </a:t>
            </a:r>
            <a:r>
              <a:rPr lang="en-US" sz="1600" dirty="0" err="1" smtClean="0">
                <a:latin typeface="AbcPrint"/>
                <a:cs typeface="AbcPrint"/>
              </a:rPr>
              <a:t>JayCare</a:t>
            </a:r>
            <a:r>
              <a:rPr lang="en-US" sz="1600" dirty="0" smtClean="0">
                <a:latin typeface="AbcPrint"/>
                <a:cs typeface="AbcPrint"/>
              </a:rPr>
              <a:t> on a different day.</a:t>
            </a:r>
            <a:endParaRPr lang="en-US" sz="1600" dirty="0">
              <a:latin typeface="AbcPrint"/>
              <a:cs typeface="AbcPrint"/>
            </a:endParaRPr>
          </a:p>
        </p:txBody>
      </p:sp>
    </p:spTree>
    <p:extLst>
      <p:ext uri="{BB962C8B-B14F-4D97-AF65-F5344CB8AC3E}">
        <p14:creationId xmlns:p14="http://schemas.microsoft.com/office/powerpoint/2010/main" val="37139835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459103" y="832020"/>
            <a:ext cx="2495808" cy="1938992"/>
          </a:xfrm>
          <a:prstGeom prst="rect">
            <a:avLst/>
          </a:prstGeom>
          <a:noFill/>
        </p:spPr>
        <p:txBody>
          <a:bodyPr wrap="square" rtlCol="0">
            <a:spAutoFit/>
          </a:bodyPr>
          <a:lstStyle/>
          <a:p>
            <a:r>
              <a:rPr lang="en-US" sz="2400" b="1" u="sng" dirty="0" smtClean="0">
                <a:latin typeface="AbcPrint"/>
                <a:cs typeface="AbcPrint"/>
              </a:rPr>
              <a:t>Lunch Procedures</a:t>
            </a:r>
          </a:p>
          <a:p>
            <a:endParaRPr lang="en-US" sz="1600" dirty="0" smtClean="0">
              <a:latin typeface="AbcPrint"/>
              <a:cs typeface="AbcPrint"/>
            </a:endParaRPr>
          </a:p>
          <a:p>
            <a:r>
              <a:rPr lang="en-US" sz="1600" dirty="0" smtClean="0">
                <a:latin typeface="AbcPrint"/>
                <a:cs typeface="AbcPrint"/>
              </a:rPr>
              <a:t>Click here to load Bear Pass card with lunch money</a:t>
            </a:r>
          </a:p>
          <a:p>
            <a:r>
              <a:rPr lang="en-US" sz="2400" dirty="0" smtClean="0">
                <a:latin typeface="AbcPrint"/>
                <a:cs typeface="AbcPrint"/>
                <a:hlinkClick r:id="rId3"/>
              </a:rPr>
              <a:t>Bear Pass Card</a:t>
            </a:r>
            <a:endParaRPr lang="en-US" sz="2400" dirty="0" smtClean="0">
              <a:latin typeface="AbcPrint"/>
              <a:cs typeface="AbcPrint"/>
            </a:endParaRPr>
          </a:p>
          <a:p>
            <a:endParaRPr lang="en-US" sz="2400" dirty="0">
              <a:latin typeface="AbcPrint"/>
              <a:cs typeface="AbcPrint"/>
            </a:endParaRPr>
          </a:p>
        </p:txBody>
      </p:sp>
      <p:sp>
        <p:nvSpPr>
          <p:cNvPr id="6" name="TextBox 5"/>
          <p:cNvSpPr txBox="1"/>
          <p:nvPr/>
        </p:nvSpPr>
        <p:spPr>
          <a:xfrm>
            <a:off x="941401" y="2736905"/>
            <a:ext cx="5013510" cy="6463309"/>
          </a:xfrm>
          <a:prstGeom prst="rect">
            <a:avLst/>
          </a:prstGeom>
          <a:noFill/>
        </p:spPr>
        <p:txBody>
          <a:bodyPr wrap="square" rtlCol="0">
            <a:spAutoFit/>
          </a:bodyPr>
          <a:lstStyle/>
          <a:p>
            <a:r>
              <a:rPr lang="en-US" dirty="0" smtClean="0">
                <a:latin typeface="AbcPrint"/>
                <a:cs typeface="AbcPrint"/>
              </a:rPr>
              <a:t>Our lunch time is 10:50-11:20 </a:t>
            </a:r>
            <a:r>
              <a:rPr lang="en-US" dirty="0" err="1" smtClean="0">
                <a:latin typeface="AbcPrint"/>
                <a:cs typeface="AbcPrint"/>
              </a:rPr>
              <a:t>a.m</a:t>
            </a:r>
            <a:endParaRPr lang="en-US" dirty="0" smtClean="0">
              <a:latin typeface="AbcPrint"/>
              <a:cs typeface="AbcPrint"/>
            </a:endParaRPr>
          </a:p>
          <a:p>
            <a:endParaRPr lang="en-US" dirty="0" smtClean="0">
              <a:latin typeface="AbcPrint"/>
              <a:cs typeface="AbcPrint"/>
            </a:endParaRPr>
          </a:p>
          <a:p>
            <a:r>
              <a:rPr lang="en-US" dirty="0" smtClean="0">
                <a:latin typeface="AbcPrint"/>
                <a:cs typeface="AbcPrint"/>
              </a:rPr>
              <a:t>Your child has three options for lunch.</a:t>
            </a:r>
          </a:p>
          <a:p>
            <a:r>
              <a:rPr lang="en-US" dirty="0" smtClean="0">
                <a:latin typeface="AbcPrint"/>
                <a:cs typeface="AbcPrint"/>
              </a:rPr>
              <a:t>      1. bring their lunch including drink (no soda please) Microwave not available for K-2</a:t>
            </a:r>
          </a:p>
          <a:p>
            <a:r>
              <a:rPr lang="en-US" dirty="0">
                <a:latin typeface="AbcPrint"/>
                <a:cs typeface="AbcPrint"/>
              </a:rPr>
              <a:t> </a:t>
            </a:r>
            <a:r>
              <a:rPr lang="en-US" dirty="0" smtClean="0">
                <a:latin typeface="AbcPrint"/>
                <a:cs typeface="AbcPrint"/>
              </a:rPr>
              <a:t>     2.  bring their lunch but buy milk </a:t>
            </a:r>
          </a:p>
          <a:p>
            <a:r>
              <a:rPr lang="en-US" dirty="0">
                <a:latin typeface="AbcPrint"/>
                <a:cs typeface="AbcPrint"/>
              </a:rPr>
              <a:t> </a:t>
            </a:r>
            <a:r>
              <a:rPr lang="en-US" dirty="0" smtClean="0">
                <a:latin typeface="AbcPrint"/>
                <a:cs typeface="AbcPrint"/>
              </a:rPr>
              <a:t>     3.  purchase a school lunch</a:t>
            </a:r>
          </a:p>
          <a:p>
            <a:endParaRPr lang="en-US" dirty="0">
              <a:latin typeface="AbcPrint"/>
              <a:cs typeface="AbcPrint"/>
            </a:endParaRPr>
          </a:p>
          <a:p>
            <a:r>
              <a:rPr lang="en-US" dirty="0" smtClean="0">
                <a:latin typeface="AbcPrint"/>
                <a:cs typeface="AbcPrint"/>
              </a:rPr>
              <a:t>You may come to lunch with your child beginning after Labor Day. You may buy a school lunch or bring lunch for you and your child.</a:t>
            </a:r>
          </a:p>
          <a:p>
            <a:endParaRPr lang="en-US" dirty="0">
              <a:latin typeface="AbcPrint"/>
              <a:cs typeface="AbcPrint"/>
            </a:endParaRPr>
          </a:p>
          <a:p>
            <a:r>
              <a:rPr lang="en-US" dirty="0" smtClean="0">
                <a:latin typeface="AbcPrint"/>
                <a:cs typeface="AbcPrint"/>
              </a:rPr>
              <a:t>PLEASE SIT WITH YOUR CHILD AT THE LONG TABLES OR </a:t>
            </a:r>
            <a:r>
              <a:rPr lang="en-US" b="1" u="sng" dirty="0" smtClean="0">
                <a:latin typeface="AbcPrint"/>
                <a:cs typeface="AbcPrint"/>
              </a:rPr>
              <a:t>TAKE ONLY YOUR CHILD </a:t>
            </a:r>
            <a:r>
              <a:rPr lang="en-US" dirty="0" smtClean="0">
                <a:latin typeface="AbcPrint"/>
                <a:cs typeface="AbcPrint"/>
              </a:rPr>
              <a:t>(NO FRIENDS) TO THE CIRCLE TABLES. This simple request saves a lot of tears. Thanks so much.</a:t>
            </a:r>
          </a:p>
          <a:p>
            <a:endParaRPr lang="en-US" dirty="0">
              <a:latin typeface="AbcPrint"/>
              <a:cs typeface="AbcPrint"/>
            </a:endParaRPr>
          </a:p>
          <a:p>
            <a:r>
              <a:rPr lang="en-US" dirty="0" smtClean="0">
                <a:latin typeface="AbcPrint"/>
                <a:cs typeface="AbcPrint"/>
              </a:rPr>
              <a:t>School lunch = $2.45</a:t>
            </a:r>
          </a:p>
          <a:p>
            <a:r>
              <a:rPr lang="en-US" dirty="0" smtClean="0">
                <a:latin typeface="AbcPrint"/>
                <a:cs typeface="AbcPrint"/>
              </a:rPr>
              <a:t>Milk = $.75</a:t>
            </a:r>
          </a:p>
          <a:p>
            <a:r>
              <a:rPr lang="en-US" dirty="0" smtClean="0">
                <a:latin typeface="AbcPrint"/>
                <a:cs typeface="AbcPrint"/>
              </a:rPr>
              <a:t>Adult lunch = $3.10</a:t>
            </a:r>
          </a:p>
          <a:p>
            <a:endParaRPr lang="en-US" dirty="0">
              <a:latin typeface="AbcPrint"/>
              <a:cs typeface="AbcPrint"/>
            </a:endParaRPr>
          </a:p>
          <a:p>
            <a:r>
              <a:rPr lang="en-US" dirty="0" smtClean="0">
                <a:latin typeface="AbcPrint"/>
                <a:cs typeface="AbcPrint"/>
              </a:rPr>
              <a:t>.</a:t>
            </a:r>
            <a:endParaRPr lang="en-US" dirty="0">
              <a:latin typeface="AbcPrint"/>
              <a:cs typeface="AbcPrint"/>
            </a:endParaRPr>
          </a:p>
        </p:txBody>
      </p:sp>
    </p:spTree>
    <p:extLst>
      <p:ext uri="{BB962C8B-B14F-4D97-AF65-F5344CB8AC3E}">
        <p14:creationId xmlns:p14="http://schemas.microsoft.com/office/powerpoint/2010/main" val="4248476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6858000" cy="9144000"/>
          </a:xfrm>
          <a:prstGeom prst="rect">
            <a:avLst/>
          </a:prstGeom>
        </p:spPr>
      </p:pic>
      <p:sp>
        <p:nvSpPr>
          <p:cNvPr id="6" name="TextBox 5"/>
          <p:cNvSpPr txBox="1"/>
          <p:nvPr/>
        </p:nvSpPr>
        <p:spPr>
          <a:xfrm>
            <a:off x="3634247" y="1138553"/>
            <a:ext cx="2386344" cy="461665"/>
          </a:xfrm>
          <a:prstGeom prst="rect">
            <a:avLst/>
          </a:prstGeom>
          <a:noFill/>
        </p:spPr>
        <p:txBody>
          <a:bodyPr wrap="square" rtlCol="0">
            <a:spAutoFit/>
          </a:bodyPr>
          <a:lstStyle/>
          <a:p>
            <a:pPr algn="ctr"/>
            <a:r>
              <a:rPr lang="en-US" sz="2400" dirty="0" smtClean="0">
                <a:latin typeface="AbcPrint"/>
                <a:cs typeface="AbcPrint"/>
              </a:rPr>
              <a:t>Folders</a:t>
            </a:r>
            <a:endParaRPr lang="en-US" sz="2400" dirty="0">
              <a:latin typeface="AbcPrint"/>
              <a:cs typeface="AbcPrint"/>
            </a:endParaRPr>
          </a:p>
        </p:txBody>
      </p:sp>
      <p:sp>
        <p:nvSpPr>
          <p:cNvPr id="7" name="TextBox 6"/>
          <p:cNvSpPr txBox="1"/>
          <p:nvPr/>
        </p:nvSpPr>
        <p:spPr>
          <a:xfrm>
            <a:off x="941401" y="2758801"/>
            <a:ext cx="5079190" cy="5016759"/>
          </a:xfrm>
          <a:prstGeom prst="rect">
            <a:avLst/>
          </a:prstGeom>
          <a:noFill/>
        </p:spPr>
        <p:txBody>
          <a:bodyPr wrap="square" rtlCol="0">
            <a:spAutoFit/>
          </a:bodyPr>
          <a:lstStyle/>
          <a:p>
            <a:pPr marL="342900" indent="-342900">
              <a:buAutoNum type="arabicPeriod"/>
            </a:pPr>
            <a:r>
              <a:rPr lang="en-US" sz="1600" b="1" u="sng" dirty="0" smtClean="0">
                <a:latin typeface="AbcPrint"/>
                <a:cs typeface="AbcPrint"/>
              </a:rPr>
              <a:t>School Papers Folder </a:t>
            </a:r>
            <a:r>
              <a:rPr lang="mr-IN" sz="1600" dirty="0" smtClean="0">
                <a:latin typeface="AbcPrint"/>
                <a:cs typeface="AbcPrint"/>
              </a:rPr>
              <a:t>–</a:t>
            </a:r>
            <a:r>
              <a:rPr lang="en-US" sz="1600" dirty="0" smtClean="0">
                <a:latin typeface="AbcPrint"/>
                <a:cs typeface="AbcPrint"/>
              </a:rPr>
              <a:t> Your child will bring home a folder each day. This is our daily communication. On the left side of the folders are the papers to be “LEFT AT HOME.” On the right side of the folders are the papers to be “SENT RIGHT BACK TO SCHOOL.” If you need to send me a note you will place it on the right side. I will check it each day. Your child will turn this folder back to me every morning. Please empty papers from this folder EACH NIGHT.</a:t>
            </a:r>
          </a:p>
          <a:p>
            <a:endParaRPr lang="en-US" sz="1600" dirty="0">
              <a:latin typeface="AbcPrint"/>
              <a:cs typeface="AbcPrint"/>
            </a:endParaRPr>
          </a:p>
          <a:p>
            <a:pPr marL="342900" indent="-342900">
              <a:buAutoNum type="arabicPeriod"/>
            </a:pPr>
            <a:r>
              <a:rPr lang="en-US" sz="1600" b="1" u="sng" dirty="0" smtClean="0">
                <a:latin typeface="AbcPrint"/>
                <a:cs typeface="AbcPrint"/>
              </a:rPr>
              <a:t>Homework Folder </a:t>
            </a:r>
            <a:r>
              <a:rPr lang="en-US" sz="1600" dirty="0" smtClean="0">
                <a:latin typeface="AbcPrint"/>
                <a:cs typeface="AbcPrint"/>
              </a:rPr>
              <a:t> - The homework folder will be sent home beginning the week after Labor Day. I send the folders home each Monday and your child should return it to me each Friday. I will have a month’s worth of homework in the folder at a time. PLEASE only complete only one day’s homework each night. </a:t>
            </a:r>
          </a:p>
          <a:p>
            <a:r>
              <a:rPr lang="en-US" sz="1600" dirty="0" smtClean="0">
                <a:latin typeface="AbcPrint"/>
                <a:cs typeface="AbcPrint"/>
              </a:rPr>
              <a:t>            The reasons for homework are to </a:t>
            </a:r>
          </a:p>
          <a:p>
            <a:r>
              <a:rPr lang="en-US" sz="1600" dirty="0">
                <a:latin typeface="AbcPrint"/>
                <a:cs typeface="AbcPrint"/>
              </a:rPr>
              <a:t>	</a:t>
            </a:r>
            <a:r>
              <a:rPr lang="en-US" sz="1600" dirty="0" smtClean="0">
                <a:latin typeface="AbcPrint"/>
                <a:cs typeface="AbcPrint"/>
              </a:rPr>
              <a:t>		1. Review work and skills</a:t>
            </a:r>
          </a:p>
          <a:p>
            <a:r>
              <a:rPr lang="en-US" sz="1600" dirty="0">
                <a:latin typeface="AbcPrint"/>
                <a:cs typeface="AbcPrint"/>
              </a:rPr>
              <a:t>	</a:t>
            </a:r>
            <a:r>
              <a:rPr lang="en-US" sz="1600" dirty="0" smtClean="0">
                <a:latin typeface="AbcPrint"/>
                <a:cs typeface="AbcPrint"/>
              </a:rPr>
              <a:t>		2. Build routine </a:t>
            </a:r>
            <a:endParaRPr lang="en-US" sz="1600" b="1" u="sng" dirty="0" smtClean="0">
              <a:latin typeface="AbcPrint"/>
              <a:cs typeface="AbcPrint"/>
            </a:endParaRPr>
          </a:p>
          <a:p>
            <a:r>
              <a:rPr lang="en-US" sz="1600" dirty="0">
                <a:latin typeface="AbcPrint"/>
                <a:cs typeface="AbcPrint"/>
              </a:rPr>
              <a:t>	</a:t>
            </a:r>
            <a:r>
              <a:rPr lang="en-US" sz="1600" dirty="0" smtClean="0">
                <a:latin typeface="AbcPrint"/>
                <a:cs typeface="AbcPrint"/>
              </a:rPr>
              <a:t>		3. Build responsibility </a:t>
            </a:r>
          </a:p>
        </p:txBody>
      </p:sp>
    </p:spTree>
    <p:extLst>
      <p:ext uri="{BB962C8B-B14F-4D97-AF65-F5344CB8AC3E}">
        <p14:creationId xmlns:p14="http://schemas.microsoft.com/office/powerpoint/2010/main" val="34205133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5" name="TextBox 4"/>
          <p:cNvSpPr txBox="1"/>
          <p:nvPr/>
        </p:nvSpPr>
        <p:spPr>
          <a:xfrm>
            <a:off x="3305851" y="1435070"/>
            <a:ext cx="2583381" cy="461665"/>
          </a:xfrm>
          <a:prstGeom prst="rect">
            <a:avLst/>
          </a:prstGeom>
          <a:noFill/>
        </p:spPr>
        <p:txBody>
          <a:bodyPr wrap="square" rtlCol="0">
            <a:spAutoFit/>
          </a:bodyPr>
          <a:lstStyle/>
          <a:p>
            <a:pPr algn="ctr"/>
            <a:r>
              <a:rPr lang="en-US" sz="2400" dirty="0" smtClean="0">
                <a:latin typeface="AbcPrint"/>
                <a:cs typeface="AbcPrint"/>
              </a:rPr>
              <a:t>Special Classes</a:t>
            </a:r>
            <a:endParaRPr lang="en-US" sz="2400" dirty="0">
              <a:latin typeface="AbcPrint"/>
              <a:cs typeface="AbcPrint"/>
            </a:endParaRPr>
          </a:p>
        </p:txBody>
      </p:sp>
      <p:sp>
        <p:nvSpPr>
          <p:cNvPr id="6" name="TextBox 5"/>
          <p:cNvSpPr txBox="1"/>
          <p:nvPr/>
        </p:nvSpPr>
        <p:spPr>
          <a:xfrm>
            <a:off x="1007081" y="2890172"/>
            <a:ext cx="4882151" cy="5601534"/>
          </a:xfrm>
          <a:prstGeom prst="rect">
            <a:avLst/>
          </a:prstGeom>
          <a:noFill/>
        </p:spPr>
        <p:txBody>
          <a:bodyPr wrap="square" rtlCol="0">
            <a:spAutoFit/>
          </a:bodyPr>
          <a:lstStyle/>
          <a:p>
            <a:r>
              <a:rPr lang="en-US" b="1" dirty="0" smtClean="0">
                <a:latin typeface="AbcPrint"/>
                <a:cs typeface="AbcPrint"/>
              </a:rPr>
              <a:t>Monday</a:t>
            </a:r>
            <a:r>
              <a:rPr lang="en-US" dirty="0" smtClean="0">
                <a:latin typeface="AbcPrint"/>
                <a:cs typeface="AbcPrint"/>
              </a:rPr>
              <a:t> </a:t>
            </a:r>
            <a:r>
              <a:rPr lang="mr-IN" dirty="0" smtClean="0">
                <a:latin typeface="AbcPrint"/>
                <a:cs typeface="AbcPrint"/>
              </a:rPr>
              <a:t>–</a:t>
            </a:r>
            <a:r>
              <a:rPr lang="en-US" dirty="0" smtClean="0">
                <a:latin typeface="AbcPrint"/>
                <a:cs typeface="AbcPrint"/>
              </a:rPr>
              <a:t> Science</a:t>
            </a:r>
          </a:p>
          <a:p>
            <a:r>
              <a:rPr lang="en-US" dirty="0">
                <a:latin typeface="AbcPrint"/>
                <a:cs typeface="AbcPrint"/>
              </a:rPr>
              <a:t>	</a:t>
            </a:r>
            <a:r>
              <a:rPr lang="en-US" dirty="0" smtClean="0">
                <a:latin typeface="AbcPrint"/>
                <a:cs typeface="AbcPrint"/>
              </a:rPr>
              <a:t>	  P.E. </a:t>
            </a:r>
            <a:r>
              <a:rPr lang="mr-IN" dirty="0" smtClean="0">
                <a:latin typeface="AbcPrint"/>
                <a:cs typeface="AbcPrint"/>
              </a:rPr>
              <a:t>–</a:t>
            </a:r>
            <a:r>
              <a:rPr lang="en-US" dirty="0" smtClean="0">
                <a:latin typeface="AbcPrint"/>
                <a:cs typeface="AbcPrint"/>
              </a:rPr>
              <a:t> </a:t>
            </a:r>
            <a:r>
              <a:rPr lang="en-US" sz="1600" i="1" u="sng" dirty="0" smtClean="0">
                <a:latin typeface="AbcPrint"/>
                <a:cs typeface="AbcPrint"/>
              </a:rPr>
              <a:t>Please have your child wear tennis shoes. We will not have time to change shoes.</a:t>
            </a:r>
          </a:p>
          <a:p>
            <a:r>
              <a:rPr lang="en-US" dirty="0">
                <a:latin typeface="AbcPrint"/>
                <a:cs typeface="AbcPrint"/>
              </a:rPr>
              <a:t>	</a:t>
            </a:r>
            <a:r>
              <a:rPr lang="en-US" dirty="0" smtClean="0">
                <a:latin typeface="AbcPrint"/>
                <a:cs typeface="AbcPrint"/>
              </a:rPr>
              <a:t>	  Spanish </a:t>
            </a:r>
          </a:p>
          <a:p>
            <a:r>
              <a:rPr lang="en-US" b="1" dirty="0" smtClean="0">
                <a:latin typeface="AbcPrint"/>
                <a:cs typeface="AbcPrint"/>
              </a:rPr>
              <a:t>Tuesday </a:t>
            </a:r>
            <a:r>
              <a:rPr lang="mr-IN" dirty="0" smtClean="0">
                <a:latin typeface="AbcPrint"/>
                <a:cs typeface="AbcPrint"/>
              </a:rPr>
              <a:t>–</a:t>
            </a:r>
            <a:r>
              <a:rPr lang="en-US" dirty="0" smtClean="0">
                <a:latin typeface="AbcPrint"/>
                <a:cs typeface="AbcPrint"/>
              </a:rPr>
              <a:t> Art</a:t>
            </a:r>
          </a:p>
          <a:p>
            <a:r>
              <a:rPr lang="en-US" dirty="0">
                <a:latin typeface="AbcPrint"/>
                <a:cs typeface="AbcPrint"/>
              </a:rPr>
              <a:t>	</a:t>
            </a:r>
            <a:r>
              <a:rPr lang="en-US" dirty="0" smtClean="0">
                <a:latin typeface="AbcPrint"/>
                <a:cs typeface="AbcPrint"/>
              </a:rPr>
              <a:t>	 Computers</a:t>
            </a:r>
          </a:p>
          <a:p>
            <a:r>
              <a:rPr lang="en-US" dirty="0">
                <a:latin typeface="AbcPrint"/>
                <a:cs typeface="AbcPrint"/>
              </a:rPr>
              <a:t>	</a:t>
            </a:r>
            <a:r>
              <a:rPr lang="en-US" dirty="0" smtClean="0">
                <a:latin typeface="AbcPrint"/>
                <a:cs typeface="AbcPrint"/>
              </a:rPr>
              <a:t>	 Vocal Music</a:t>
            </a:r>
          </a:p>
          <a:p>
            <a:r>
              <a:rPr lang="en-US" b="1" dirty="0" smtClean="0">
                <a:latin typeface="AbcPrint"/>
                <a:cs typeface="AbcPrint"/>
              </a:rPr>
              <a:t>Wednesday </a:t>
            </a:r>
            <a:r>
              <a:rPr lang="mr-IN" b="1" dirty="0" smtClean="0">
                <a:latin typeface="AbcPrint"/>
                <a:cs typeface="AbcPrint"/>
              </a:rPr>
              <a:t>–</a:t>
            </a:r>
            <a:r>
              <a:rPr lang="en-US" b="1" dirty="0" smtClean="0">
                <a:latin typeface="AbcPrint"/>
                <a:cs typeface="AbcPrint"/>
              </a:rPr>
              <a:t> </a:t>
            </a:r>
            <a:r>
              <a:rPr lang="en-US" dirty="0" smtClean="0">
                <a:latin typeface="AbcPrint"/>
                <a:cs typeface="AbcPrint"/>
              </a:rPr>
              <a:t>Library </a:t>
            </a:r>
            <a:r>
              <a:rPr lang="mr-IN" dirty="0" smtClean="0">
                <a:latin typeface="AbcPrint"/>
                <a:cs typeface="AbcPrint"/>
              </a:rPr>
              <a:t>–</a:t>
            </a:r>
            <a:r>
              <a:rPr lang="en-US" dirty="0" smtClean="0">
                <a:latin typeface="AbcPrint"/>
                <a:cs typeface="AbcPrint"/>
              </a:rPr>
              <a:t> group A</a:t>
            </a:r>
          </a:p>
          <a:p>
            <a:r>
              <a:rPr lang="en-US" dirty="0">
                <a:latin typeface="AbcPrint"/>
                <a:cs typeface="AbcPrint"/>
              </a:rPr>
              <a:t>	</a:t>
            </a:r>
            <a:r>
              <a:rPr lang="en-US" dirty="0" smtClean="0">
                <a:latin typeface="AbcPrint"/>
                <a:cs typeface="AbcPrint"/>
              </a:rPr>
              <a:t>		Computers </a:t>
            </a:r>
            <a:r>
              <a:rPr lang="mr-IN" dirty="0" smtClean="0">
                <a:latin typeface="AbcPrint"/>
                <a:cs typeface="AbcPrint"/>
              </a:rPr>
              <a:t>–</a:t>
            </a:r>
            <a:r>
              <a:rPr lang="en-US" dirty="0" smtClean="0">
                <a:latin typeface="AbcPrint"/>
                <a:cs typeface="AbcPrint"/>
              </a:rPr>
              <a:t> group B</a:t>
            </a:r>
          </a:p>
          <a:p>
            <a:r>
              <a:rPr lang="en-US" dirty="0">
                <a:latin typeface="AbcPrint"/>
                <a:cs typeface="AbcPrint"/>
              </a:rPr>
              <a:t>	</a:t>
            </a:r>
            <a:r>
              <a:rPr lang="en-US" dirty="0" smtClean="0">
                <a:latin typeface="AbcPrint"/>
                <a:cs typeface="AbcPrint"/>
              </a:rPr>
              <a:t>		Vocal Music</a:t>
            </a:r>
          </a:p>
          <a:p>
            <a:r>
              <a:rPr lang="en-US" dirty="0">
                <a:latin typeface="AbcPrint"/>
                <a:cs typeface="AbcPrint"/>
              </a:rPr>
              <a:t>	</a:t>
            </a:r>
            <a:r>
              <a:rPr lang="en-US" dirty="0" smtClean="0">
                <a:latin typeface="AbcPrint"/>
                <a:cs typeface="AbcPrint"/>
              </a:rPr>
              <a:t>	      Spanish</a:t>
            </a:r>
          </a:p>
          <a:p>
            <a:r>
              <a:rPr lang="en-US" b="1" dirty="0" smtClean="0">
                <a:latin typeface="AbcPrint"/>
                <a:cs typeface="AbcPrint"/>
              </a:rPr>
              <a:t>Thursday </a:t>
            </a:r>
            <a:r>
              <a:rPr lang="mr-IN" b="1" dirty="0" smtClean="0">
                <a:latin typeface="AbcPrint"/>
                <a:cs typeface="AbcPrint"/>
              </a:rPr>
              <a:t>–</a:t>
            </a:r>
            <a:r>
              <a:rPr lang="en-US" b="1" dirty="0" smtClean="0">
                <a:latin typeface="AbcPrint"/>
                <a:cs typeface="AbcPrint"/>
              </a:rPr>
              <a:t> </a:t>
            </a:r>
            <a:r>
              <a:rPr lang="en-US" dirty="0" smtClean="0">
                <a:latin typeface="AbcPrint"/>
                <a:cs typeface="AbcPrint"/>
              </a:rPr>
              <a:t>Library </a:t>
            </a:r>
            <a:r>
              <a:rPr lang="mr-IN" dirty="0" smtClean="0">
                <a:latin typeface="AbcPrint"/>
                <a:cs typeface="AbcPrint"/>
              </a:rPr>
              <a:t>–</a:t>
            </a:r>
            <a:r>
              <a:rPr lang="en-US" dirty="0" smtClean="0">
                <a:latin typeface="AbcPrint"/>
                <a:cs typeface="AbcPrint"/>
              </a:rPr>
              <a:t> group B</a:t>
            </a:r>
          </a:p>
          <a:p>
            <a:r>
              <a:rPr lang="en-US" dirty="0">
                <a:latin typeface="AbcPrint"/>
                <a:cs typeface="AbcPrint"/>
              </a:rPr>
              <a:t>	</a:t>
            </a:r>
            <a:r>
              <a:rPr lang="en-US" dirty="0" smtClean="0">
                <a:latin typeface="AbcPrint"/>
                <a:cs typeface="AbcPrint"/>
              </a:rPr>
              <a:t>	  Computers </a:t>
            </a:r>
            <a:r>
              <a:rPr lang="mr-IN" dirty="0" smtClean="0">
                <a:latin typeface="AbcPrint"/>
                <a:cs typeface="AbcPrint"/>
              </a:rPr>
              <a:t>–</a:t>
            </a:r>
            <a:r>
              <a:rPr lang="en-US" dirty="0" smtClean="0">
                <a:latin typeface="AbcPrint"/>
                <a:cs typeface="AbcPrint"/>
              </a:rPr>
              <a:t> group A</a:t>
            </a:r>
          </a:p>
          <a:p>
            <a:r>
              <a:rPr lang="en-US" dirty="0">
                <a:latin typeface="AbcPrint"/>
                <a:cs typeface="AbcPrint"/>
              </a:rPr>
              <a:t>	</a:t>
            </a:r>
            <a:r>
              <a:rPr lang="en-US" dirty="0" smtClean="0">
                <a:latin typeface="AbcPrint"/>
                <a:cs typeface="AbcPrint"/>
              </a:rPr>
              <a:t>	  Vocal Music</a:t>
            </a:r>
          </a:p>
          <a:p>
            <a:r>
              <a:rPr lang="en-US" dirty="0">
                <a:latin typeface="AbcPrint"/>
                <a:cs typeface="AbcPrint"/>
              </a:rPr>
              <a:t>	</a:t>
            </a:r>
            <a:r>
              <a:rPr lang="en-US" dirty="0" smtClean="0">
                <a:latin typeface="AbcPrint"/>
                <a:cs typeface="AbcPrint"/>
              </a:rPr>
              <a:t>	  Guidance</a:t>
            </a:r>
          </a:p>
          <a:p>
            <a:r>
              <a:rPr lang="en-US" b="1" dirty="0" smtClean="0">
                <a:latin typeface="AbcPrint"/>
                <a:cs typeface="AbcPrint"/>
              </a:rPr>
              <a:t>Friday </a:t>
            </a:r>
            <a:r>
              <a:rPr lang="mr-IN" dirty="0" smtClean="0">
                <a:latin typeface="AbcPrint"/>
                <a:cs typeface="AbcPrint"/>
              </a:rPr>
              <a:t>–</a:t>
            </a:r>
            <a:r>
              <a:rPr lang="en-US" dirty="0" smtClean="0">
                <a:latin typeface="AbcPrint"/>
                <a:cs typeface="AbcPrint"/>
              </a:rPr>
              <a:t> Science</a:t>
            </a:r>
          </a:p>
          <a:p>
            <a:r>
              <a:rPr lang="en-US" dirty="0">
                <a:latin typeface="AbcPrint"/>
                <a:cs typeface="AbcPrint"/>
              </a:rPr>
              <a:t>	 </a:t>
            </a:r>
            <a:r>
              <a:rPr lang="en-US" dirty="0" smtClean="0">
                <a:latin typeface="AbcPrint"/>
                <a:cs typeface="AbcPrint"/>
              </a:rPr>
              <a:t>    P.E. </a:t>
            </a:r>
            <a:r>
              <a:rPr lang="mr-IN" dirty="0" smtClean="0">
                <a:latin typeface="AbcPrint"/>
                <a:cs typeface="AbcPrint"/>
              </a:rPr>
              <a:t>–</a:t>
            </a:r>
            <a:r>
              <a:rPr lang="en-US" dirty="0" smtClean="0">
                <a:latin typeface="AbcPrint"/>
                <a:cs typeface="AbcPrint"/>
              </a:rPr>
              <a:t> tennis shoes</a:t>
            </a:r>
          </a:p>
          <a:p>
            <a:r>
              <a:rPr lang="en-US" dirty="0">
                <a:latin typeface="AbcPrint"/>
                <a:cs typeface="AbcPrint"/>
              </a:rPr>
              <a:t>	 </a:t>
            </a:r>
            <a:r>
              <a:rPr lang="en-US" dirty="0" smtClean="0">
                <a:latin typeface="AbcPrint"/>
                <a:cs typeface="AbcPrint"/>
              </a:rPr>
              <a:t>    Reading buddies with fourth grade</a:t>
            </a:r>
          </a:p>
          <a:p>
            <a:endParaRPr lang="en-US" dirty="0" smtClean="0">
              <a:latin typeface="AbcPrint"/>
              <a:cs typeface="AbcPrint"/>
            </a:endParaRPr>
          </a:p>
          <a:p>
            <a:endParaRPr lang="en-US" b="1" dirty="0">
              <a:latin typeface="AbcPrint"/>
              <a:cs typeface="AbcPrint"/>
            </a:endParaRPr>
          </a:p>
        </p:txBody>
      </p:sp>
    </p:spTree>
    <p:extLst>
      <p:ext uri="{BB962C8B-B14F-4D97-AF65-F5344CB8AC3E}">
        <p14:creationId xmlns:p14="http://schemas.microsoft.com/office/powerpoint/2010/main" val="3316256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6858000" cy="9144000"/>
          </a:xfrm>
          <a:prstGeom prst="rect">
            <a:avLst/>
          </a:prstGeom>
        </p:spPr>
      </p:pic>
      <p:sp>
        <p:nvSpPr>
          <p:cNvPr id="8" name="TextBox 7"/>
          <p:cNvSpPr txBox="1"/>
          <p:nvPr/>
        </p:nvSpPr>
        <p:spPr>
          <a:xfrm rot="10800000" flipV="1">
            <a:off x="3467134" y="1572828"/>
            <a:ext cx="2676785" cy="461665"/>
          </a:xfrm>
          <a:prstGeom prst="rect">
            <a:avLst/>
          </a:prstGeom>
          <a:noFill/>
        </p:spPr>
        <p:txBody>
          <a:bodyPr wrap="square" rtlCol="0">
            <a:spAutoFit/>
          </a:bodyPr>
          <a:lstStyle/>
          <a:p>
            <a:pPr algn="ctr"/>
            <a:r>
              <a:rPr lang="en-US" sz="2400" dirty="0" smtClean="0">
                <a:latin typeface="AbcPrint"/>
                <a:cs typeface="AbcPrint"/>
              </a:rPr>
              <a:t>Discipline</a:t>
            </a:r>
            <a:endParaRPr lang="en-US" sz="2400" dirty="0">
              <a:latin typeface="AbcPrint"/>
              <a:cs typeface="AbcPrint"/>
            </a:endParaRPr>
          </a:p>
        </p:txBody>
      </p:sp>
      <p:sp>
        <p:nvSpPr>
          <p:cNvPr id="9" name="TextBox 8"/>
          <p:cNvSpPr txBox="1"/>
          <p:nvPr/>
        </p:nvSpPr>
        <p:spPr>
          <a:xfrm>
            <a:off x="897615" y="2802590"/>
            <a:ext cx="5246304" cy="5509201"/>
          </a:xfrm>
          <a:prstGeom prst="rect">
            <a:avLst/>
          </a:prstGeom>
          <a:noFill/>
        </p:spPr>
        <p:txBody>
          <a:bodyPr wrap="square" rtlCol="0">
            <a:spAutoFit/>
          </a:bodyPr>
          <a:lstStyle/>
          <a:p>
            <a:r>
              <a:rPr lang="en-US" sz="1600" dirty="0" smtClean="0">
                <a:latin typeface="AbcPrint"/>
                <a:cs typeface="AbcPrint"/>
              </a:rPr>
              <a:t>I use a combination of Love and Logic as well as Lee Canter’s Assertive Discipline.</a:t>
            </a:r>
          </a:p>
          <a:p>
            <a:endParaRPr lang="en-US" sz="1600" dirty="0">
              <a:latin typeface="AbcPrint"/>
              <a:cs typeface="AbcPrint"/>
            </a:endParaRPr>
          </a:p>
          <a:p>
            <a:r>
              <a:rPr lang="en-US" sz="1600" dirty="0" smtClean="0">
                <a:latin typeface="AbcPrint"/>
                <a:cs typeface="AbcPrint"/>
              </a:rPr>
              <a:t>The premise behind Love and Logic is that children are allowed to make choices and will feel respected when making choices within limits. If a choice is made outside of those limits, the consequences are logical. For ex, if a child chooses to write on a desk, he or she may stay in at recess to clean the desks.</a:t>
            </a:r>
          </a:p>
          <a:p>
            <a:endParaRPr lang="en-US" sz="1600" dirty="0">
              <a:latin typeface="AbcPrint"/>
              <a:cs typeface="AbcPrint"/>
            </a:endParaRPr>
          </a:p>
          <a:p>
            <a:r>
              <a:rPr lang="en-US" sz="1600" dirty="0" smtClean="0">
                <a:latin typeface="AbcPrint"/>
                <a:cs typeface="AbcPrint"/>
              </a:rPr>
              <a:t>Lee Canter’s Assertive Discipline revolves around rewards and consequences. The children have a card system with four cards. We all begin the day on GREEN, which is the best. </a:t>
            </a:r>
            <a:r>
              <a:rPr lang="en-US" sz="1600" dirty="0" smtClean="0">
                <a:latin typeface="AbcPrint"/>
                <a:cs typeface="AbcPrint"/>
              </a:rPr>
              <a:t> When </a:t>
            </a:r>
            <a:r>
              <a:rPr lang="en-US" sz="1600" dirty="0" smtClean="0">
                <a:latin typeface="AbcPrint"/>
                <a:cs typeface="AbcPrint"/>
              </a:rPr>
              <a:t>a child has broken a rule, I ask them to turn their card from green to yellow, etc. </a:t>
            </a:r>
            <a:r>
              <a:rPr lang="en-US" sz="1600" dirty="0" smtClean="0">
                <a:latin typeface="AbcPrint"/>
                <a:cs typeface="AbcPrint"/>
              </a:rPr>
              <a:t>YELLOW </a:t>
            </a:r>
            <a:r>
              <a:rPr lang="en-US" sz="1600" dirty="0" smtClean="0">
                <a:latin typeface="AbcPrint"/>
                <a:cs typeface="AbcPrint"/>
              </a:rPr>
              <a:t>is a warning, BLUE is missing five minutes of recess and RED is missing ten minutes of recess and parents will be notified. I give a verbal warning before the students are asked to turn their cards. </a:t>
            </a:r>
          </a:p>
          <a:p>
            <a:endParaRPr lang="en-US" sz="1600" dirty="0">
              <a:latin typeface="AbcPrint"/>
              <a:cs typeface="AbcPrint"/>
            </a:endParaRPr>
          </a:p>
          <a:p>
            <a:r>
              <a:rPr lang="en-US" sz="1600" dirty="0" smtClean="0">
                <a:latin typeface="AbcPrint"/>
                <a:cs typeface="AbcPrint"/>
              </a:rPr>
              <a:t>Often times, the class will work together to earn class rewards of extra recess etc. </a:t>
            </a:r>
            <a:endParaRPr lang="en-US" sz="1600" dirty="0">
              <a:latin typeface="AbcPrint"/>
              <a:cs typeface="AbcPrint"/>
            </a:endParaRPr>
          </a:p>
        </p:txBody>
      </p:sp>
    </p:spTree>
    <p:extLst>
      <p:ext uri="{BB962C8B-B14F-4D97-AF65-F5344CB8AC3E}">
        <p14:creationId xmlns:p14="http://schemas.microsoft.com/office/powerpoint/2010/main" val="18187743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1406</TotalTime>
  <Words>1323</Words>
  <Application>Microsoft Macintosh PowerPoint</Application>
  <PresentationFormat>On-screen Show (4:3)</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Jill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Martin</dc:creator>
  <cp:lastModifiedBy>Jill Martin</cp:lastModifiedBy>
  <cp:revision>16</cp:revision>
  <dcterms:created xsi:type="dcterms:W3CDTF">2017-07-22T21:21:44Z</dcterms:created>
  <dcterms:modified xsi:type="dcterms:W3CDTF">2017-07-23T20:51:13Z</dcterms:modified>
</cp:coreProperties>
</file>